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CC00"/>
    <a:srgbClr val="009900"/>
    <a:srgbClr val="3333CC"/>
    <a:srgbClr val="CC0000"/>
    <a:srgbClr val="000000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21" d="100"/>
          <a:sy n="21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145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1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pic>
          <p:nvPicPr>
            <p:cNvPr id="6" name="Picture 6" descr="grape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9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sp>
          <p:nvSpPr>
            <p:cNvPr id="8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8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Faça clique para editar o estilo do título do diapositivo principal</a:t>
            </a:r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t-PT" noProof="0" smtClean="0"/>
              <a:t>Faça clique para editar o estilo do subtítulo do diapositivo principal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mtClean="0">
                <a:solidFill>
                  <a:srgbClr val="660066"/>
                </a:solidFill>
              </a:defRPr>
            </a:lvl1pPr>
          </a:lstStyle>
          <a:p>
            <a:pPr>
              <a:defRPr/>
            </a:pPr>
            <a:fld id="{3744A394-0351-4CE9-904A-FF39F1D11D2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15BEE-BD8A-4587-93F2-4CF7A1E3D572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75184-A7B7-4D0C-99D4-F82BA960A4C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757C-D10B-4C96-9D5C-F13DD0FFCF30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043AB-8E28-4C54-87B5-65F057AD4C6C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D782E-DBD7-47E5-AEFF-A103991B383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04DED-B99A-48C4-9C56-DEE8F0C676A9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86CE9-43D2-4EF1-BE21-D2A7FFCFBB51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41446-375A-4EF5-BA05-D6C7F25F068D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6F967-43F8-4D54-9BB4-58BF56155D1A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98066-EB62-41CD-9893-129F8DE0B723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039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40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1034" name="Picture 7" descr="grapes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035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1037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38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036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 estilo do título do diapositivo principal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Faça clique para editar os estilos de texto do diapositivo principal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B532266F-FFDD-473D-989F-C0C79AA9C3EF}" type="slidenum">
              <a:rPr lang="pt-PT"/>
              <a:pPr>
                <a:defRPr/>
              </a:pPr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algn="ctr"/>
            <a:r>
              <a:rPr lang="pt-PT" smtClean="0"/>
              <a:t>A EXPANSÃO MUÇULMANA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 rot="214917">
            <a:off x="1371600" y="1143000"/>
            <a:ext cx="5857875" cy="78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7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pt-BR" sz="3600" b="1" kern="10" spc="72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Baskerville Old Face"/>
              </a:rPr>
              <a:t>O IMPÉRIO MUÇULMANO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43000" y="1905000"/>
            <a:ext cx="2362200" cy="4005263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pt-PT" sz="1200">
                <a:solidFill>
                  <a:srgbClr val="003300"/>
                </a:solidFill>
              </a:rPr>
              <a:t>As três razões principais  que levaram os muçulmanos a lançar-se à conquista de novos territórios:</a:t>
            </a:r>
          </a:p>
          <a:p>
            <a:pPr algn="just">
              <a:spcBef>
                <a:spcPct val="50000"/>
              </a:spcBef>
              <a:buClr>
                <a:srgbClr val="000000"/>
              </a:buClr>
              <a:buFont typeface="Monotype Sorts" pitchFamily="2" charset="2"/>
              <a:buNone/>
            </a:pPr>
            <a:r>
              <a:rPr lang="pt-PT" sz="1200">
                <a:solidFill>
                  <a:srgbClr val="CC0000"/>
                </a:solidFill>
              </a:rPr>
              <a:t>- A pobreza e o superpovoamento da Arábia.</a:t>
            </a:r>
          </a:p>
          <a:p>
            <a:pPr algn="just">
              <a:spcBef>
                <a:spcPct val="50000"/>
              </a:spcBef>
              <a:buClr>
                <a:srgbClr val="000000"/>
              </a:buClr>
              <a:buFont typeface="Monotype Sorts" pitchFamily="2" charset="2"/>
              <a:buNone/>
            </a:pPr>
            <a:r>
              <a:rPr lang="pt-PT" sz="1200">
                <a:solidFill>
                  <a:srgbClr val="CC0000"/>
                </a:solidFill>
              </a:rPr>
              <a:t>- A vontade de dominar as grandes vias de comércio entre o Oriente e o Ocidente.</a:t>
            </a:r>
          </a:p>
          <a:p>
            <a:pPr algn="just">
              <a:spcBef>
                <a:spcPct val="50000"/>
              </a:spcBef>
              <a:buClr>
                <a:srgbClr val="000000"/>
              </a:buClr>
              <a:buFont typeface="Monotype Sorts" pitchFamily="2" charset="2"/>
              <a:buNone/>
            </a:pPr>
            <a:r>
              <a:rPr lang="pt-PT" sz="1200">
                <a:solidFill>
                  <a:srgbClr val="CC0000"/>
                </a:solidFill>
              </a:rPr>
              <a:t>- O desejo de espalhar o islamismo através da «guerra santa» (Jihad, em árabe).</a:t>
            </a:r>
          </a:p>
          <a:p>
            <a:pPr algn="just">
              <a:spcBef>
                <a:spcPct val="50000"/>
              </a:spcBef>
              <a:buClr>
                <a:srgbClr val="000000"/>
              </a:buClr>
              <a:buFont typeface="Monotype Sorts" pitchFamily="2" charset="2"/>
              <a:buNone/>
            </a:pPr>
            <a:r>
              <a:rPr lang="pt-PT" sz="1200">
                <a:solidFill>
                  <a:srgbClr val="000000"/>
                </a:solidFill>
              </a:rPr>
              <a:t>Nos cem anos após a morte de Maomé, os muçulmanos conquistaram um vastíssimo império que ia do rio Indo, na Ásia, á Península Ibérica, ocupando todo o Médio Oriente e o Norte de África.</a:t>
            </a:r>
            <a:endParaRPr lang="pt-PT" sz="1200"/>
          </a:p>
        </p:txBody>
      </p:sp>
      <p:pic>
        <p:nvPicPr>
          <p:cNvPr id="5125" name="Picture 5" descr="muçulmanos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2133600"/>
            <a:ext cx="53340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uina fotografic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1752600" y="381000"/>
            <a:ext cx="6648450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A DIFÍCIL UNIDADE DO IMPÉRIO E A EXPANSÃO COMERCIAL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828800" y="1524000"/>
            <a:ext cx="2987675" cy="3810000"/>
          </a:xfrm>
          <a:prstGeom prst="rect">
            <a:avLst/>
          </a:prstGeom>
          <a:noFill/>
          <a:ln w="101600" cmpd="tri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PT" sz="1400" b="1">
                <a:solidFill>
                  <a:srgbClr val="3333CC"/>
                </a:solidFill>
              </a:rPr>
              <a:t>A capital do império foi fixada primeiro em Damasco e depois em Bagdad. Os califas tiveram dificuldades em manter a unidade de um império extenso e constituído por povos tão diversos.</a:t>
            </a:r>
          </a:p>
          <a:p>
            <a:pPr algn="just"/>
            <a:r>
              <a:rPr lang="pt-PT" sz="1400" b="1">
                <a:solidFill>
                  <a:srgbClr val="3333CC"/>
                </a:solidFill>
              </a:rPr>
              <a:t>A partir dos meados do século VIII algumas províncias começam a escapar à autoridade do califa.</a:t>
            </a:r>
          </a:p>
          <a:p>
            <a:pPr algn="just"/>
            <a:r>
              <a:rPr lang="pt-PT" sz="1400" b="1">
                <a:solidFill>
                  <a:srgbClr val="3333CC"/>
                </a:solidFill>
              </a:rPr>
              <a:t>A Península Ibérica deixou de obedecer, em 756 ao califado de Bagdad e mais tarde constituíram</a:t>
            </a:r>
          </a:p>
          <a:p>
            <a:pPr algn="just"/>
            <a:r>
              <a:rPr lang="pt-PT" sz="1400" b="1">
                <a:solidFill>
                  <a:srgbClr val="3333CC"/>
                </a:solidFill>
              </a:rPr>
              <a:t>o Califado de Córdova.</a:t>
            </a:r>
          </a:p>
          <a:p>
            <a:pPr algn="just"/>
            <a:r>
              <a:rPr lang="pt-PT" sz="1400" b="1">
                <a:solidFill>
                  <a:srgbClr val="3333CC"/>
                </a:solidFill>
              </a:rPr>
              <a:t>Pouco a pouco o império desagregou-se em reinos independentes cada vez mais pequenos.</a:t>
            </a:r>
            <a:endParaRPr lang="pt-PT" sz="1200" b="1">
              <a:solidFill>
                <a:srgbClr val="3333CC"/>
              </a:solidFill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34000" y="1600200"/>
            <a:ext cx="3124200" cy="3571875"/>
          </a:xfrm>
          <a:prstGeom prst="rect">
            <a:avLst/>
          </a:prstGeom>
          <a:noFill/>
          <a:ln w="76200" cmpd="tri">
            <a:solidFill>
              <a:srgbClr val="33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PT" sz="1400" b="1">
                <a:solidFill>
                  <a:srgbClr val="009900"/>
                </a:solidFill>
              </a:rPr>
              <a:t>Os muçulmanos eram essencialmente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comerciantes. Além de comerciarem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no interior do seu Império, controlavam fora dele uma vasta rede de rotas comerciais.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Em África, as suas caravanas traziam, dos reinos negros a sul do Sara: ouro, marfim e escravos.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No oriente dominaram a navegação do oceano Índico e estabeleceram comércio com a Índia e China.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Utilizaram para isso as duas mais importantes rotas comerciais que ligavam a Europa ao Oriente: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- A Rota das Especiarias</a:t>
            </a:r>
          </a:p>
          <a:p>
            <a:pPr algn="just"/>
            <a:r>
              <a:rPr lang="pt-PT" sz="1400" b="1">
                <a:solidFill>
                  <a:srgbClr val="009900"/>
                </a:solidFill>
              </a:rPr>
              <a:t>- A Rota da Seda</a:t>
            </a:r>
            <a:endParaRPr lang="pt-PT" sz="140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" fill="hold"/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6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 fill="hold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61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3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3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3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3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3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3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3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4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pPr algn="ctr"/>
            <a:r>
              <a:rPr lang="pt-PT" smtClean="0"/>
              <a:t>A civilização islâmica</a:t>
            </a:r>
          </a:p>
        </p:txBody>
      </p:sp>
      <p:sp>
        <p:nvSpPr>
          <p:cNvPr id="5123" name="Rectangle 4"/>
          <p:cNvSpPr>
            <a:spLocks noChangeArrowheads="1"/>
          </p:cNvSpPr>
          <p:nvPr/>
        </p:nvSpPr>
        <p:spPr bwMode="auto">
          <a:xfrm>
            <a:off x="1295400" y="990600"/>
            <a:ext cx="7467600" cy="53340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pt-BR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447800" y="1143000"/>
            <a:ext cx="708660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PT" b="1"/>
              <a:t>Diversidade e Unidade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cultura constituiu-se  a partir de elementos provenientes das diferentes regiões com quem os muçulmanos tiveram contacto: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- Império Bizantino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- Pérsia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-Índia e China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Os muçulmanos puderam assim assimilar e divulgar muitos dos conhecimentos e das técnicas de outros povos.</a:t>
            </a:r>
            <a:endParaRPr lang="pt-PT" b="1">
              <a:solidFill>
                <a:srgbClr val="FF0000"/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Mesmo depois da divisão política do Império, os muçulmanos continuaram a manter fortes laços: uma religião e uma língua comuns e uma cultura própria.</a:t>
            </a:r>
          </a:p>
          <a:p>
            <a:pPr algn="ctr">
              <a:spcBef>
                <a:spcPct val="50000"/>
              </a:spcBef>
            </a:pPr>
            <a:r>
              <a:rPr lang="pt-PT" sz="1400" b="1">
                <a:solidFill>
                  <a:srgbClr val="CCCC00"/>
                </a:solidFill>
              </a:rPr>
              <a:t> </a:t>
            </a:r>
            <a:r>
              <a:rPr lang="pt-PT" b="1"/>
              <a:t>REALIZAÇÕES NO DOMÍNIO CIENTÍFICO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Devem-se aos sábios muçulmanos importantes progressos no domínio do conhecimento científico.</a:t>
            </a:r>
          </a:p>
          <a:p>
            <a:pPr algn="just">
              <a:spcBef>
                <a:spcPct val="50000"/>
              </a:spcBef>
            </a:pPr>
            <a:r>
              <a:rPr lang="pt-PT" sz="1400" b="1">
                <a:solidFill>
                  <a:srgbClr val="FF0000"/>
                </a:solidFill>
              </a:rPr>
              <a:t>Foram excelentes geógrafos (Fizeram descrições minuciosas de muitos países), médicos, químicos (descobriram o álcool) e astrónomos (utilizaram com rigor o astrolábio). No domínio da matemática foram os muçulmanos que criaram a álgebra e divulgaram no Ocidente o sistema de numeração que ainda hoje utilizamos.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717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1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2971800" y="304800"/>
            <a:ext cx="363855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LITERATURA E A ARTE</a:t>
            </a:r>
          </a:p>
        </p:txBody>
      </p:sp>
      <p:pic>
        <p:nvPicPr>
          <p:cNvPr id="6147" name="Picture 3" descr="AR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30924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013325" y="1763713"/>
            <a:ext cx="3292475" cy="328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pt-PT" sz="1400"/>
              <a:t>A literatura muçulmana compreende não só</a:t>
            </a:r>
          </a:p>
          <a:p>
            <a:pPr algn="just"/>
            <a:r>
              <a:rPr lang="pt-PT" sz="1400"/>
              <a:t>obras notáveis de poesia como belos textos</a:t>
            </a:r>
          </a:p>
          <a:p>
            <a:pPr algn="just"/>
            <a:r>
              <a:rPr lang="pt-PT" sz="1400"/>
              <a:t>em prosa, de que os mais conhecidos são</a:t>
            </a:r>
          </a:p>
          <a:p>
            <a:pPr algn="just"/>
            <a:r>
              <a:rPr lang="pt-PT" sz="1400"/>
              <a:t>os contos de AS MIL E UMA NOITES.</a:t>
            </a:r>
          </a:p>
          <a:p>
            <a:pPr algn="just"/>
            <a:endParaRPr lang="pt-PT" sz="1400"/>
          </a:p>
          <a:p>
            <a:pPr algn="just"/>
            <a:r>
              <a:rPr lang="pt-PT" sz="1400"/>
              <a:t>No domínio da arte, os Muçulmanos notabilizaram-se como arquitectos.</a:t>
            </a:r>
          </a:p>
          <a:p>
            <a:pPr algn="just"/>
            <a:r>
              <a:rPr lang="pt-PT" sz="1400"/>
              <a:t>Na construção utilizaram como elementos mais característicos a cobertura em cúpula e o arco em ferradura.</a:t>
            </a:r>
          </a:p>
          <a:p>
            <a:pPr algn="just"/>
            <a:r>
              <a:rPr lang="pt-PT" sz="1400"/>
              <a:t>A decoração dos edifícios é constituída por elementos geométricos, vegetalistas e frases religiosas, pois o Alcorão proíbe a representação de animais e da figura humana.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75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ESCRV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apa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33400"/>
            <a:ext cx="7653338" cy="557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aquina fotografic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osa">
  <a:themeElements>
    <a:clrScheme name="Rosa 2">
      <a:dk1>
        <a:srgbClr val="660066"/>
      </a:dk1>
      <a:lt1>
        <a:srgbClr val="FFFFFF"/>
      </a:lt1>
      <a:dk2>
        <a:srgbClr val="FF00FF"/>
      </a:dk2>
      <a:lt2>
        <a:srgbClr val="FFCC99"/>
      </a:lt2>
      <a:accent1>
        <a:srgbClr val="99FF99"/>
      </a:accent1>
      <a:accent2>
        <a:srgbClr val="CC66FF"/>
      </a:accent2>
      <a:accent3>
        <a:srgbClr val="FFFFFF"/>
      </a:accent3>
      <a:accent4>
        <a:srgbClr val="560056"/>
      </a:accent4>
      <a:accent5>
        <a:srgbClr val="CAFFCA"/>
      </a:accent5>
      <a:accent6>
        <a:srgbClr val="B95CE7"/>
      </a:accent6>
      <a:hlink>
        <a:srgbClr val="FF99CC"/>
      </a:hlink>
      <a:folHlink>
        <a:srgbClr val="006600"/>
      </a:folHlink>
    </a:clrScheme>
    <a:fontScheme name="Rosa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osa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sa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C:\Programas\Microsoft Office\Modelos\Estruturas de Apresentação\ROSA.POT</Template>
  <TotalTime>177</TotalTime>
  <Words>527</Words>
  <Application>Microsoft Office PowerPoint</Application>
  <PresentationFormat>Apresentação na tela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Times New Roman</vt:lpstr>
      <vt:lpstr>Arial</vt:lpstr>
      <vt:lpstr>Impact</vt:lpstr>
      <vt:lpstr>Calibri</vt:lpstr>
      <vt:lpstr>Monotype Sorts</vt:lpstr>
      <vt:lpstr>Rosa</vt:lpstr>
      <vt:lpstr>A EXPANSÃO MUÇULMANA</vt:lpstr>
      <vt:lpstr>Slide 2</vt:lpstr>
      <vt:lpstr>A civilização islâmica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EXPANSÃO MUÇULMANA</dc:title>
  <dc:creator>Fernando Almeida</dc:creator>
  <cp:lastModifiedBy>Lindemberg</cp:lastModifiedBy>
  <cp:revision>9</cp:revision>
  <dcterms:created xsi:type="dcterms:W3CDTF">2000-06-05T20:50:55Z</dcterms:created>
  <dcterms:modified xsi:type="dcterms:W3CDTF">2020-02-20T10:39:40Z</dcterms:modified>
</cp:coreProperties>
</file>